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" charset="1" panose="020B0502020202020204"/>
      <p:regular r:id="rId18"/>
    </p:embeddedFont>
    <p:embeddedFont>
      <p:font typeface="Arial Bold" charset="1" panose="020B0802020202020204"/>
      <p:regular r:id="rId19"/>
    </p:embeddedFont>
    <p:embeddedFont>
      <p:font typeface="Times New Roman" charset="1" panose="02030502070405020303"/>
      <p:regular r:id="rId21"/>
    </p:embeddedFont>
    <p:embeddedFont>
      <p:font typeface="Times New Roman Bold" charset="1" panose="02030802070405020303"/>
      <p:regular r:id="rId22"/>
    </p:embeddedFont>
    <p:embeddedFont>
      <p:font typeface="Canva Sans" charset="1" panose="020B0503030501040103"/>
      <p:regular r:id="rId25"/>
    </p:embeddedFont>
    <p:embeddedFont>
      <p:font typeface="Playfair Display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notesMasters/notesMaster1.xml" Type="http://schemas.openxmlformats.org/officeDocument/2006/relationships/notesMaster"/><Relationship Id="rId16" Target="theme/theme2.xml" Type="http://schemas.openxmlformats.org/officeDocument/2006/relationships/theme"/><Relationship Id="rId17" Target="notesSlides/notesSlide1.xml" Type="http://schemas.openxmlformats.org/officeDocument/2006/relationships/notes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gif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Relationship Id="rId4" Target="../media/image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.png" Type="http://schemas.openxmlformats.org/officeDocument/2006/relationships/image"/><Relationship Id="rId4" Target="../media/image1.png" Type="http://schemas.openxmlformats.org/officeDocument/2006/relationships/image"/><Relationship Id="rId5" Target="../media/image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8A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316575" y="-2414045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77436" y="202404"/>
            <a:ext cx="1870386" cy="1636090"/>
            <a:chOff x="0" y="0"/>
            <a:chExt cx="2493848" cy="2181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93899" cy="2181479"/>
            </a:xfrm>
            <a:custGeom>
              <a:avLst/>
              <a:gdLst/>
              <a:ahLst/>
              <a:cxnLst/>
              <a:rect r="r" b="b" t="t" l="l"/>
              <a:pathLst>
                <a:path h="2181479" w="2493899">
                  <a:moveTo>
                    <a:pt x="0" y="0"/>
                  </a:moveTo>
                  <a:lnTo>
                    <a:pt x="2493899" y="0"/>
                  </a:lnTo>
                  <a:lnTo>
                    <a:pt x="2493899" y="2181479"/>
                  </a:lnTo>
                  <a:lnTo>
                    <a:pt x="0" y="2181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0000"/>
              </a:blip>
              <a:stretch>
                <a:fillRect l="-2270" t="0" r="-2268" b="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68945" y="202404"/>
            <a:ext cx="4256942" cy="1720114"/>
            <a:chOff x="0" y="0"/>
            <a:chExt cx="5675923" cy="22934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75884" cy="2293493"/>
            </a:xfrm>
            <a:custGeom>
              <a:avLst/>
              <a:gdLst/>
              <a:ahLst/>
              <a:cxnLst/>
              <a:rect r="r" b="b" t="t" l="l"/>
              <a:pathLst>
                <a:path h="2293493" w="5675884">
                  <a:moveTo>
                    <a:pt x="0" y="0"/>
                  </a:moveTo>
                  <a:lnTo>
                    <a:pt x="5675884" y="0"/>
                  </a:lnTo>
                  <a:lnTo>
                    <a:pt x="5675884" y="2293493"/>
                  </a:lnTo>
                  <a:lnTo>
                    <a:pt x="0" y="229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4897" r="0" b="-124897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10798857">
            <a:off x="2913592" y="2777294"/>
            <a:ext cx="11569793" cy="6479084"/>
            <a:chOff x="0" y="0"/>
            <a:chExt cx="15426391" cy="86387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26437" cy="8638794"/>
            </a:xfrm>
            <a:custGeom>
              <a:avLst/>
              <a:gdLst/>
              <a:ahLst/>
              <a:cxnLst/>
              <a:rect r="r" b="b" t="t" l="l"/>
              <a:pathLst>
                <a:path h="8638794" w="15426437">
                  <a:moveTo>
                    <a:pt x="0" y="0"/>
                  </a:moveTo>
                  <a:lnTo>
                    <a:pt x="15426437" y="0"/>
                  </a:lnTo>
                  <a:lnTo>
                    <a:pt x="15426437" y="8638794"/>
                  </a:lnTo>
                  <a:lnTo>
                    <a:pt x="0" y="863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39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63374" y="-270584"/>
            <a:ext cx="4084712" cy="4386202"/>
            <a:chOff x="0" y="0"/>
            <a:chExt cx="5446283" cy="58482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46268" cy="5848223"/>
            </a:xfrm>
            <a:custGeom>
              <a:avLst/>
              <a:gdLst/>
              <a:ahLst/>
              <a:cxnLst/>
              <a:rect r="r" b="b" t="t" l="l"/>
              <a:pathLst>
                <a:path h="5848223" w="5446268">
                  <a:moveTo>
                    <a:pt x="0" y="0"/>
                  </a:moveTo>
                  <a:lnTo>
                    <a:pt x="5446268" y="0"/>
                  </a:lnTo>
                  <a:lnTo>
                    <a:pt x="5446268" y="5848223"/>
                  </a:lnTo>
                  <a:lnTo>
                    <a:pt x="0" y="5848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690" t="0" r="-369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27575" y="4144189"/>
            <a:ext cx="11735100" cy="115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20"/>
              </a:lnSpc>
            </a:pP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sz="960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9605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9117" y="7064600"/>
            <a:ext cx="4538742" cy="103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0"/>
              </a:lnSpc>
            </a:pPr>
            <a:r>
              <a:rPr lang="en-US" b="true" sz="5098">
                <a:solidFill>
                  <a:srgbClr val="D9D9D9"/>
                </a:solidFill>
                <a:latin typeface="Arial Bold"/>
                <a:ea typeface="Arial Bold"/>
                <a:cs typeface="Arial Bold"/>
                <a:sym typeface="Arial Bold"/>
              </a:rPr>
              <a:t>Tech-Mates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2149996" y="-4903585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042615" y="1217527"/>
            <a:ext cx="13368960" cy="3417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62"/>
              </a:lnSpc>
            </a:pPr>
            <a:r>
              <a:rPr lang="en-US" sz="633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THEME &amp; PROBLEM STATEMENT</a:t>
            </a:r>
          </a:p>
          <a:p>
            <a:pPr algn="ctr">
              <a:lnSpc>
                <a:spcPts val="8362"/>
              </a:lnSpc>
            </a:pPr>
          </a:p>
          <a:p>
            <a:pPr algn="ctr">
              <a:lnSpc>
                <a:spcPts val="836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217494" y="3530770"/>
            <a:ext cx="15019202" cy="570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4"/>
              </a:lnSpc>
            </a:pPr>
            <a:r>
              <a:rPr lang="en-US" sz="4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Theme Chosen: Artificial Intelligence &amp; Machine Learning</a:t>
            </a:r>
          </a:p>
          <a:p>
            <a:pPr algn="just">
              <a:lnSpc>
                <a:spcPts val="5594"/>
              </a:lnSpc>
            </a:pPr>
          </a:p>
          <a:p>
            <a:pPr algn="just">
              <a:lnSpc>
                <a:spcPts val="5594"/>
              </a:lnSpc>
            </a:pPr>
            <a:r>
              <a:rPr lang="en-US" sz="42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Statement: </a:t>
            </a:r>
          </a:p>
          <a:p>
            <a:pPr algn="just">
              <a:lnSpc>
                <a:spcPts val="5594"/>
              </a:lnSpc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Road accidents caused by driver drowsiness, fatigue, and inattentiveness result in thousands of fatalities each year. There is a need for an intelligent, real-time system to monitor driver alertness and detect possible accidents, especially in long-haul or commercial driving.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755701"/>
            <a:ext cx="9130784" cy="112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61309" y="2321862"/>
            <a:ext cx="14388377" cy="7136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real-time Driver Monitoring System powered by AI and Computer Vision.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a CNN model to detect eye closure and yawning patterns indicating drowsiness.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drowsiness persists for 5+ seconds, an alarm is triggered to alert the driver.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case of a fall/impact, the system sends an automated alert with GPS location to the admin via the Driver App.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Dashboard allows monitoring multiple drivers with real-time updates.</a:t>
            </a:r>
          </a:p>
          <a:p>
            <a:pPr algn="just" marL="506730" indent="-253365" lvl="1">
              <a:lnSpc>
                <a:spcPts val="559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261341" y="2409211"/>
            <a:ext cx="9765317" cy="5468578"/>
            <a:chOff x="0" y="0"/>
            <a:chExt cx="13020423" cy="72914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020421" cy="7291451"/>
            </a:xfrm>
            <a:custGeom>
              <a:avLst/>
              <a:gdLst/>
              <a:ahLst/>
              <a:cxnLst/>
              <a:rect r="r" b="b" t="t" l="l"/>
              <a:pathLst>
                <a:path h="7291451" w="13020421">
                  <a:moveTo>
                    <a:pt x="0" y="0"/>
                  </a:moveTo>
                  <a:lnTo>
                    <a:pt x="13020421" y="0"/>
                  </a:lnTo>
                  <a:lnTo>
                    <a:pt x="13020421" y="7291451"/>
                  </a:lnTo>
                  <a:lnTo>
                    <a:pt x="0" y="7291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461921" y="748765"/>
            <a:ext cx="9565646" cy="102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/ DIAGRAM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376196" y="1910691"/>
            <a:ext cx="5842344" cy="7347609"/>
            <a:chOff x="0" y="0"/>
            <a:chExt cx="7789791" cy="97968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970532" y="0"/>
              <a:ext cx="2229176" cy="989339"/>
              <a:chOff x="0" y="0"/>
              <a:chExt cx="520700" cy="23109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20700" cy="231094"/>
              </a:xfrm>
              <a:custGeom>
                <a:avLst/>
                <a:gdLst/>
                <a:ahLst/>
                <a:cxnLst/>
                <a:rect r="r" b="b" t="t" l="l"/>
                <a:pathLst>
                  <a:path h="231094" w="520700">
                    <a:moveTo>
                      <a:pt x="66081" y="0"/>
                    </a:moveTo>
                    <a:lnTo>
                      <a:pt x="454619" y="0"/>
                    </a:lnTo>
                    <a:cubicBezTo>
                      <a:pt x="472145" y="0"/>
                      <a:pt x="488953" y="6962"/>
                      <a:pt x="501345" y="19355"/>
                    </a:cubicBezTo>
                    <a:cubicBezTo>
                      <a:pt x="513738" y="31747"/>
                      <a:pt x="520700" y="48555"/>
                      <a:pt x="520700" y="66081"/>
                    </a:cubicBezTo>
                    <a:lnTo>
                      <a:pt x="520700" y="165012"/>
                    </a:lnTo>
                    <a:cubicBezTo>
                      <a:pt x="520700" y="182538"/>
                      <a:pt x="513738" y="199346"/>
                      <a:pt x="501345" y="211739"/>
                    </a:cubicBezTo>
                    <a:cubicBezTo>
                      <a:pt x="488953" y="224132"/>
                      <a:pt x="472145" y="231094"/>
                      <a:pt x="454619" y="231094"/>
                    </a:cubicBezTo>
                    <a:lnTo>
                      <a:pt x="66081" y="231094"/>
                    </a:lnTo>
                    <a:cubicBezTo>
                      <a:pt x="48555" y="231094"/>
                      <a:pt x="31747" y="224132"/>
                      <a:pt x="19355" y="211739"/>
                    </a:cubicBezTo>
                    <a:cubicBezTo>
                      <a:pt x="6962" y="199346"/>
                      <a:pt x="0" y="182538"/>
                      <a:pt x="0" y="165012"/>
                    </a:cubicBezTo>
                    <a:lnTo>
                      <a:pt x="0" y="66081"/>
                    </a:lnTo>
                    <a:cubicBezTo>
                      <a:pt x="0" y="48555"/>
                      <a:pt x="6962" y="31747"/>
                      <a:pt x="19355" y="19355"/>
                    </a:cubicBezTo>
                    <a:cubicBezTo>
                      <a:pt x="31747" y="6962"/>
                      <a:pt x="48555" y="0"/>
                      <a:pt x="660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19050"/>
                <a:ext cx="520700" cy="250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  <a:spcBef>
                    <a:spcPct val="0"/>
                  </a:spcBef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Monitoring App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791870" y="1442423"/>
              <a:ext cx="2586501" cy="833676"/>
              <a:chOff x="0" y="0"/>
              <a:chExt cx="604165" cy="1947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04165" cy="194733"/>
              </a:xfrm>
              <a:custGeom>
                <a:avLst/>
                <a:gdLst/>
                <a:ahLst/>
                <a:cxnLst/>
                <a:rect r="r" b="b" t="t" l="l"/>
                <a:pathLst>
                  <a:path h="194733" w="604165">
                    <a:moveTo>
                      <a:pt x="0" y="0"/>
                    </a:moveTo>
                    <a:lnTo>
                      <a:pt x="604165" y="0"/>
                    </a:lnTo>
                    <a:lnTo>
                      <a:pt x="604165" y="194733"/>
                    </a:lnTo>
                    <a:lnTo>
                      <a:pt x="0" y="19473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604165" cy="2137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Live camera Feed</a:t>
                </a: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791870" y="2892294"/>
              <a:ext cx="2586501" cy="833676"/>
              <a:chOff x="0" y="0"/>
              <a:chExt cx="604165" cy="1947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604165" cy="194733"/>
              </a:xfrm>
              <a:custGeom>
                <a:avLst/>
                <a:gdLst/>
                <a:ahLst/>
                <a:cxnLst/>
                <a:rect r="r" b="b" t="t" l="l"/>
                <a:pathLst>
                  <a:path h="194733" w="604165">
                    <a:moveTo>
                      <a:pt x="0" y="0"/>
                    </a:moveTo>
                    <a:lnTo>
                      <a:pt x="604165" y="0"/>
                    </a:lnTo>
                    <a:lnTo>
                      <a:pt x="604165" y="194733"/>
                    </a:lnTo>
                    <a:lnTo>
                      <a:pt x="0" y="19473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604165" cy="2137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CNN drowsiness model</a:t>
                </a: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791870" y="4494203"/>
              <a:ext cx="2586501" cy="989339"/>
              <a:chOff x="0" y="0"/>
              <a:chExt cx="604165" cy="23109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04165" cy="231094"/>
              </a:xfrm>
              <a:custGeom>
                <a:avLst/>
                <a:gdLst/>
                <a:ahLst/>
                <a:cxnLst/>
                <a:rect r="r" b="b" t="t" l="l"/>
                <a:pathLst>
                  <a:path h="231094" w="604165">
                    <a:moveTo>
                      <a:pt x="0" y="0"/>
                    </a:moveTo>
                    <a:lnTo>
                      <a:pt x="604165" y="0"/>
                    </a:lnTo>
                    <a:lnTo>
                      <a:pt x="604165" y="231094"/>
                    </a:lnTo>
                    <a:lnTo>
                      <a:pt x="0" y="23109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604165" cy="250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Fall detection logic</a:t>
                </a: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225332" y="5259109"/>
              <a:ext cx="2564459" cy="989339"/>
              <a:chOff x="0" y="0"/>
              <a:chExt cx="599017" cy="23109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599017" cy="231094"/>
              </a:xfrm>
              <a:custGeom>
                <a:avLst/>
                <a:gdLst/>
                <a:ahLst/>
                <a:cxnLst/>
                <a:rect r="r" b="b" t="t" l="l"/>
                <a:pathLst>
                  <a:path h="231094" w="599017">
                    <a:moveTo>
                      <a:pt x="0" y="0"/>
                    </a:moveTo>
                    <a:lnTo>
                      <a:pt x="599017" y="0"/>
                    </a:lnTo>
                    <a:lnTo>
                      <a:pt x="599017" y="231094"/>
                    </a:lnTo>
                    <a:lnTo>
                      <a:pt x="0" y="23109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19050"/>
                <a:ext cx="599017" cy="250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Fall/Impact Detection</a:t>
                </a: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7730746"/>
              <a:ext cx="1881874" cy="833676"/>
              <a:chOff x="0" y="0"/>
              <a:chExt cx="439576" cy="194733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439576" cy="194733"/>
              </a:xfrm>
              <a:custGeom>
                <a:avLst/>
                <a:gdLst/>
                <a:ahLst/>
                <a:cxnLst/>
                <a:rect r="r" b="b" t="t" l="l"/>
                <a:pathLst>
                  <a:path h="194733" w="439576">
                    <a:moveTo>
                      <a:pt x="0" y="0"/>
                    </a:moveTo>
                    <a:lnTo>
                      <a:pt x="439576" y="0"/>
                    </a:lnTo>
                    <a:lnTo>
                      <a:pt x="439576" y="194733"/>
                    </a:lnTo>
                    <a:lnTo>
                      <a:pt x="0" y="194733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19050"/>
                <a:ext cx="439576" cy="2137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Alarm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4289713" y="7652914"/>
              <a:ext cx="1871240" cy="989339"/>
              <a:chOff x="0" y="0"/>
              <a:chExt cx="437092" cy="231094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437092" cy="231094"/>
              </a:xfrm>
              <a:custGeom>
                <a:avLst/>
                <a:gdLst/>
                <a:ahLst/>
                <a:cxnLst/>
                <a:rect r="r" b="b" t="t" l="l"/>
                <a:pathLst>
                  <a:path h="231094" w="437092">
                    <a:moveTo>
                      <a:pt x="0" y="0"/>
                    </a:moveTo>
                    <a:lnTo>
                      <a:pt x="437092" y="0"/>
                    </a:lnTo>
                    <a:lnTo>
                      <a:pt x="437092" y="231094"/>
                    </a:lnTo>
                    <a:lnTo>
                      <a:pt x="0" y="231094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DE59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437092" cy="2501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Location Alert</a:t>
                </a: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1970532" y="6248448"/>
              <a:ext cx="2229176" cy="616195"/>
              <a:chOff x="0" y="0"/>
              <a:chExt cx="520700" cy="14393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20700" cy="143933"/>
              </a:xfrm>
              <a:custGeom>
                <a:avLst/>
                <a:gdLst/>
                <a:ahLst/>
                <a:cxnLst/>
                <a:rect r="r" b="b" t="t" l="l"/>
                <a:pathLst>
                  <a:path h="143933" w="520700">
                    <a:moveTo>
                      <a:pt x="66081" y="0"/>
                    </a:moveTo>
                    <a:lnTo>
                      <a:pt x="454619" y="0"/>
                    </a:lnTo>
                    <a:cubicBezTo>
                      <a:pt x="472145" y="0"/>
                      <a:pt x="488953" y="6962"/>
                      <a:pt x="501345" y="19355"/>
                    </a:cubicBezTo>
                    <a:cubicBezTo>
                      <a:pt x="513738" y="31747"/>
                      <a:pt x="520700" y="48555"/>
                      <a:pt x="520700" y="66081"/>
                    </a:cubicBezTo>
                    <a:lnTo>
                      <a:pt x="520700" y="77852"/>
                    </a:lnTo>
                    <a:cubicBezTo>
                      <a:pt x="520700" y="95378"/>
                      <a:pt x="513738" y="112186"/>
                      <a:pt x="501345" y="124579"/>
                    </a:cubicBezTo>
                    <a:cubicBezTo>
                      <a:pt x="488953" y="136971"/>
                      <a:pt x="472145" y="143933"/>
                      <a:pt x="454619" y="143933"/>
                    </a:cubicBezTo>
                    <a:lnTo>
                      <a:pt x="66081" y="143933"/>
                    </a:lnTo>
                    <a:cubicBezTo>
                      <a:pt x="48555" y="143933"/>
                      <a:pt x="31747" y="136971"/>
                      <a:pt x="19355" y="124579"/>
                    </a:cubicBezTo>
                    <a:cubicBezTo>
                      <a:pt x="6962" y="112186"/>
                      <a:pt x="0" y="95378"/>
                      <a:pt x="0" y="77852"/>
                    </a:cubicBezTo>
                    <a:lnTo>
                      <a:pt x="0" y="66081"/>
                    </a:lnTo>
                    <a:cubicBezTo>
                      <a:pt x="0" y="48555"/>
                      <a:pt x="6962" y="31747"/>
                      <a:pt x="19355" y="19355"/>
                    </a:cubicBezTo>
                    <a:cubicBezTo>
                      <a:pt x="31747" y="6962"/>
                      <a:pt x="48555" y="0"/>
                      <a:pt x="66081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9050"/>
                <a:ext cx="520700" cy="1629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  <a:spcBef>
                    <a:spcPct val="0"/>
                  </a:spcBef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Alert system</a:t>
                </a: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2002861" y="9180617"/>
              <a:ext cx="2196848" cy="616195"/>
              <a:chOff x="0" y="0"/>
              <a:chExt cx="513149" cy="14393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13149" cy="143933"/>
              </a:xfrm>
              <a:custGeom>
                <a:avLst/>
                <a:gdLst/>
                <a:ahLst/>
                <a:cxnLst/>
                <a:rect r="r" b="b" t="t" l="l"/>
                <a:pathLst>
                  <a:path h="143933" w="513149">
                    <a:moveTo>
                      <a:pt x="67054" y="0"/>
                    </a:moveTo>
                    <a:lnTo>
                      <a:pt x="446095" y="0"/>
                    </a:lnTo>
                    <a:cubicBezTo>
                      <a:pt x="463879" y="0"/>
                      <a:pt x="480934" y="7065"/>
                      <a:pt x="493509" y="19640"/>
                    </a:cubicBezTo>
                    <a:cubicBezTo>
                      <a:pt x="506084" y="32215"/>
                      <a:pt x="513149" y="49270"/>
                      <a:pt x="513149" y="67054"/>
                    </a:cubicBezTo>
                    <a:lnTo>
                      <a:pt x="513149" y="76880"/>
                    </a:lnTo>
                    <a:cubicBezTo>
                      <a:pt x="513149" y="94663"/>
                      <a:pt x="506084" y="111719"/>
                      <a:pt x="493509" y="124294"/>
                    </a:cubicBezTo>
                    <a:cubicBezTo>
                      <a:pt x="480934" y="136869"/>
                      <a:pt x="463879" y="143933"/>
                      <a:pt x="446095" y="143933"/>
                    </a:cubicBezTo>
                    <a:lnTo>
                      <a:pt x="67054" y="143933"/>
                    </a:lnTo>
                    <a:cubicBezTo>
                      <a:pt x="30021" y="143933"/>
                      <a:pt x="0" y="113912"/>
                      <a:pt x="0" y="76880"/>
                    </a:cubicBezTo>
                    <a:lnTo>
                      <a:pt x="0" y="67054"/>
                    </a:lnTo>
                    <a:cubicBezTo>
                      <a:pt x="0" y="30021"/>
                      <a:pt x="30021" y="0"/>
                      <a:pt x="67054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513149" cy="1629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79"/>
                  </a:lnSpc>
                  <a:spcBef>
                    <a:spcPct val="0"/>
                  </a:spcBef>
                </a:pPr>
                <a:r>
                  <a:rPr lang="en-US" sz="1199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Admin App</a:t>
                </a:r>
              </a:p>
            </p:txBody>
          </p:sp>
        </p:grpSp>
        <p:sp>
          <p:nvSpPr>
            <p:cNvPr name="AutoShape 37" id="37"/>
            <p:cNvSpPr/>
            <p:nvPr/>
          </p:nvSpPr>
          <p:spPr>
            <a:xfrm flipH="true">
              <a:off x="3085120" y="989339"/>
              <a:ext cx="0" cy="453085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3085120" y="2276099"/>
              <a:ext cx="0" cy="616195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39" id="39"/>
            <p:cNvSpPr/>
            <p:nvPr/>
          </p:nvSpPr>
          <p:spPr>
            <a:xfrm flipH="true">
              <a:off x="3085120" y="3725970"/>
              <a:ext cx="0" cy="768233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085120" y="5483542"/>
              <a:ext cx="0" cy="764906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3068956" y="6832120"/>
              <a:ext cx="32329" cy="2348497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881874" y="8147584"/>
              <a:ext cx="2407839" cy="0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arrow" len="sm" w="med"/>
              <a:tailEnd type="arrow" len="sm" w="med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3117449" y="5753779"/>
              <a:ext cx="2038916" cy="0"/>
            </a:xfrm>
            <a:prstGeom prst="line">
              <a:avLst/>
            </a:prstGeom>
            <a:ln cap="flat" w="72494">
              <a:solidFill>
                <a:srgbClr val="D9D9D9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9987512" y="3777461"/>
            <a:ext cx="6528574" cy="3256553"/>
            <a:chOff x="0" y="0"/>
            <a:chExt cx="8704766" cy="4342071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861705" y="756212"/>
              <a:ext cx="2082223" cy="2363251"/>
              <a:chOff x="0" y="0"/>
              <a:chExt cx="647255" cy="73461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647255" cy="734612"/>
              </a:xfrm>
              <a:custGeom>
                <a:avLst/>
                <a:gdLst/>
                <a:ahLst/>
                <a:cxnLst/>
                <a:rect r="r" b="b" t="t" l="l"/>
                <a:pathLst>
                  <a:path h="734612" w="647255">
                    <a:moveTo>
                      <a:pt x="0" y="0"/>
                    </a:moveTo>
                    <a:lnTo>
                      <a:pt x="647255" y="0"/>
                    </a:lnTo>
                    <a:lnTo>
                      <a:pt x="647255" y="734612"/>
                    </a:lnTo>
                    <a:lnTo>
                      <a:pt x="0" y="73461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D9D9"/>
                </a:solidFill>
                <a:prstDash val="solid"/>
                <a:miter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647255" cy="75366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98816"/>
              <a:ext cx="1723409" cy="1028449"/>
              <a:chOff x="0" y="0"/>
              <a:chExt cx="535718" cy="31969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535718" cy="319691"/>
              </a:xfrm>
              <a:custGeom>
                <a:avLst/>
                <a:gdLst/>
                <a:ahLst/>
                <a:cxnLst/>
                <a:rect r="r" b="b" t="t" l="l"/>
                <a:pathLst>
                  <a:path h="319691" w="535718">
                    <a:moveTo>
                      <a:pt x="64229" y="0"/>
                    </a:moveTo>
                    <a:lnTo>
                      <a:pt x="471490" y="0"/>
                    </a:lnTo>
                    <a:cubicBezTo>
                      <a:pt x="488524" y="0"/>
                      <a:pt x="504861" y="6767"/>
                      <a:pt x="516906" y="18812"/>
                    </a:cubicBezTo>
                    <a:cubicBezTo>
                      <a:pt x="528951" y="30857"/>
                      <a:pt x="535718" y="47194"/>
                      <a:pt x="535718" y="64229"/>
                    </a:cubicBezTo>
                    <a:lnTo>
                      <a:pt x="535718" y="255462"/>
                    </a:lnTo>
                    <a:cubicBezTo>
                      <a:pt x="535718" y="272497"/>
                      <a:pt x="528951" y="288834"/>
                      <a:pt x="516906" y="300879"/>
                    </a:cubicBezTo>
                    <a:cubicBezTo>
                      <a:pt x="504861" y="312924"/>
                      <a:pt x="488524" y="319691"/>
                      <a:pt x="471490" y="319691"/>
                    </a:cubicBezTo>
                    <a:lnTo>
                      <a:pt x="64229" y="319691"/>
                    </a:lnTo>
                    <a:cubicBezTo>
                      <a:pt x="47194" y="319691"/>
                      <a:pt x="30857" y="312924"/>
                      <a:pt x="18812" y="300879"/>
                    </a:cubicBezTo>
                    <a:cubicBezTo>
                      <a:pt x="6767" y="288834"/>
                      <a:pt x="0" y="272497"/>
                      <a:pt x="0" y="255462"/>
                    </a:cubicBezTo>
                    <a:lnTo>
                      <a:pt x="0" y="64229"/>
                    </a:lnTo>
                    <a:cubicBezTo>
                      <a:pt x="0" y="47194"/>
                      <a:pt x="6767" y="30857"/>
                      <a:pt x="18812" y="18812"/>
                    </a:cubicBezTo>
                    <a:cubicBezTo>
                      <a:pt x="30857" y="6767"/>
                      <a:pt x="47194" y="0"/>
                      <a:pt x="64229" y="0"/>
                    </a:cubicBezTo>
                    <a:close/>
                  </a:path>
                </a:pathLst>
              </a:custGeom>
              <a:solidFill>
                <a:srgbClr val="FF6D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19050"/>
                <a:ext cx="535718" cy="33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Human Face Tracking</a:t>
                </a:r>
              </a:p>
            </p:txBody>
          </p:sp>
        </p:grpSp>
        <p:grpSp>
          <p:nvGrpSpPr>
            <p:cNvPr name="Group 51" id="51"/>
            <p:cNvGrpSpPr/>
            <p:nvPr/>
          </p:nvGrpSpPr>
          <p:grpSpPr>
            <a:xfrm rot="0">
              <a:off x="3695962" y="658277"/>
              <a:ext cx="2082223" cy="3683794"/>
              <a:chOff x="0" y="0"/>
              <a:chExt cx="647255" cy="11451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647255" cy="1145100"/>
              </a:xfrm>
              <a:custGeom>
                <a:avLst/>
                <a:gdLst/>
                <a:ahLst/>
                <a:cxnLst/>
                <a:rect r="r" b="b" t="t" l="l"/>
                <a:pathLst>
                  <a:path h="1145100" w="647255">
                    <a:moveTo>
                      <a:pt x="0" y="0"/>
                    </a:moveTo>
                    <a:lnTo>
                      <a:pt x="647255" y="0"/>
                    </a:lnTo>
                    <a:lnTo>
                      <a:pt x="647255" y="1145100"/>
                    </a:lnTo>
                    <a:lnTo>
                      <a:pt x="0" y="114510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D9D9"/>
                </a:solidFill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19050"/>
                <a:ext cx="647255" cy="11641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080115" y="98816"/>
              <a:ext cx="1693193" cy="1028449"/>
              <a:chOff x="0" y="0"/>
              <a:chExt cx="526326" cy="31969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526326" cy="319691"/>
              </a:xfrm>
              <a:custGeom>
                <a:avLst/>
                <a:gdLst/>
                <a:ahLst/>
                <a:cxnLst/>
                <a:rect r="r" b="b" t="t" l="l"/>
                <a:pathLst>
                  <a:path h="319691" w="526326">
                    <a:moveTo>
                      <a:pt x="65375" y="0"/>
                    </a:moveTo>
                    <a:lnTo>
                      <a:pt x="460951" y="0"/>
                    </a:lnTo>
                    <a:cubicBezTo>
                      <a:pt x="478289" y="0"/>
                      <a:pt x="494918" y="6888"/>
                      <a:pt x="507178" y="19148"/>
                    </a:cubicBezTo>
                    <a:cubicBezTo>
                      <a:pt x="519438" y="31408"/>
                      <a:pt x="526326" y="48036"/>
                      <a:pt x="526326" y="65375"/>
                    </a:cubicBezTo>
                    <a:lnTo>
                      <a:pt x="526326" y="254316"/>
                    </a:lnTo>
                    <a:cubicBezTo>
                      <a:pt x="526326" y="271655"/>
                      <a:pt x="519438" y="288283"/>
                      <a:pt x="507178" y="300543"/>
                    </a:cubicBezTo>
                    <a:cubicBezTo>
                      <a:pt x="494918" y="312803"/>
                      <a:pt x="478289" y="319691"/>
                      <a:pt x="460951" y="319691"/>
                    </a:cubicBezTo>
                    <a:lnTo>
                      <a:pt x="65375" y="319691"/>
                    </a:lnTo>
                    <a:cubicBezTo>
                      <a:pt x="48036" y="319691"/>
                      <a:pt x="31408" y="312803"/>
                      <a:pt x="19148" y="300543"/>
                    </a:cubicBezTo>
                    <a:cubicBezTo>
                      <a:pt x="6888" y="288283"/>
                      <a:pt x="0" y="271655"/>
                      <a:pt x="0" y="254316"/>
                    </a:cubicBezTo>
                    <a:lnTo>
                      <a:pt x="0" y="65375"/>
                    </a:lnTo>
                    <a:cubicBezTo>
                      <a:pt x="0" y="48036"/>
                      <a:pt x="6888" y="31408"/>
                      <a:pt x="19148" y="19148"/>
                    </a:cubicBezTo>
                    <a:cubicBezTo>
                      <a:pt x="31408" y="6888"/>
                      <a:pt x="48036" y="0"/>
                      <a:pt x="65375" y="0"/>
                    </a:cubicBezTo>
                    <a:close/>
                  </a:path>
                </a:pathLst>
              </a:custGeom>
              <a:solidFill>
                <a:srgbClr val="FFBD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19050"/>
                <a:ext cx="526326" cy="33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Feature Extraction</a:t>
                </a: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6622543" y="526433"/>
              <a:ext cx="2082223" cy="2758516"/>
              <a:chOff x="0" y="0"/>
              <a:chExt cx="647255" cy="857479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647255" cy="857479"/>
              </a:xfrm>
              <a:custGeom>
                <a:avLst/>
                <a:gdLst/>
                <a:ahLst/>
                <a:cxnLst/>
                <a:rect r="r" b="b" t="t" l="l"/>
                <a:pathLst>
                  <a:path h="857479" w="647255">
                    <a:moveTo>
                      <a:pt x="0" y="0"/>
                    </a:moveTo>
                    <a:lnTo>
                      <a:pt x="647255" y="0"/>
                    </a:lnTo>
                    <a:lnTo>
                      <a:pt x="647255" y="857479"/>
                    </a:lnTo>
                    <a:lnTo>
                      <a:pt x="0" y="857479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D9D9D9"/>
                </a:solidFill>
                <a:prstDash val="solid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19050"/>
                <a:ext cx="647255" cy="8765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5914372" y="0"/>
              <a:ext cx="1510676" cy="1028449"/>
              <a:chOff x="0" y="0"/>
              <a:chExt cx="469591" cy="31969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469591" cy="319691"/>
              </a:xfrm>
              <a:custGeom>
                <a:avLst/>
                <a:gdLst/>
                <a:ahLst/>
                <a:cxnLst/>
                <a:rect r="r" b="b" t="t" l="l"/>
                <a:pathLst>
                  <a:path h="319691" w="469591">
                    <a:moveTo>
                      <a:pt x="73273" y="0"/>
                    </a:moveTo>
                    <a:lnTo>
                      <a:pt x="396317" y="0"/>
                    </a:lnTo>
                    <a:cubicBezTo>
                      <a:pt x="415750" y="0"/>
                      <a:pt x="434388" y="7720"/>
                      <a:pt x="448129" y="21461"/>
                    </a:cubicBezTo>
                    <a:cubicBezTo>
                      <a:pt x="461871" y="35203"/>
                      <a:pt x="469591" y="53840"/>
                      <a:pt x="469591" y="73273"/>
                    </a:cubicBezTo>
                    <a:lnTo>
                      <a:pt x="469591" y="246418"/>
                    </a:lnTo>
                    <a:cubicBezTo>
                      <a:pt x="469591" y="265851"/>
                      <a:pt x="461871" y="284488"/>
                      <a:pt x="448129" y="298230"/>
                    </a:cubicBezTo>
                    <a:cubicBezTo>
                      <a:pt x="434388" y="311971"/>
                      <a:pt x="415750" y="319691"/>
                      <a:pt x="396317" y="319691"/>
                    </a:cubicBezTo>
                    <a:lnTo>
                      <a:pt x="73273" y="319691"/>
                    </a:lnTo>
                    <a:cubicBezTo>
                      <a:pt x="53840" y="319691"/>
                      <a:pt x="35203" y="311971"/>
                      <a:pt x="21461" y="298230"/>
                    </a:cubicBezTo>
                    <a:cubicBezTo>
                      <a:pt x="7720" y="284488"/>
                      <a:pt x="0" y="265851"/>
                      <a:pt x="0" y="246418"/>
                    </a:cubicBezTo>
                    <a:lnTo>
                      <a:pt x="0" y="73273"/>
                    </a:lnTo>
                    <a:cubicBezTo>
                      <a:pt x="0" y="53840"/>
                      <a:pt x="7720" y="35203"/>
                      <a:pt x="21461" y="21461"/>
                    </a:cubicBezTo>
                    <a:cubicBezTo>
                      <a:pt x="35203" y="7720"/>
                      <a:pt x="53840" y="0"/>
                      <a:pt x="73273" y="0"/>
                    </a:cubicBezTo>
                    <a:close/>
                  </a:path>
                </a:pathLst>
              </a:custGeom>
              <a:solidFill>
                <a:srgbClr val="FF91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19050"/>
                <a:ext cx="469591" cy="33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Evaluation</a:t>
                </a: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041112" y="1462694"/>
              <a:ext cx="1723409" cy="541902"/>
              <a:chOff x="0" y="0"/>
              <a:chExt cx="535718" cy="168449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535718" cy="168449"/>
              </a:xfrm>
              <a:custGeom>
                <a:avLst/>
                <a:gdLst/>
                <a:ahLst/>
                <a:cxnLst/>
                <a:rect r="r" b="b" t="t" l="l"/>
                <a:pathLst>
                  <a:path h="168449" w="535718">
                    <a:moveTo>
                      <a:pt x="64229" y="0"/>
                    </a:moveTo>
                    <a:lnTo>
                      <a:pt x="471490" y="0"/>
                    </a:lnTo>
                    <a:cubicBezTo>
                      <a:pt x="488524" y="0"/>
                      <a:pt x="504861" y="6767"/>
                      <a:pt x="516906" y="18812"/>
                    </a:cubicBezTo>
                    <a:cubicBezTo>
                      <a:pt x="528951" y="30857"/>
                      <a:pt x="535718" y="47194"/>
                      <a:pt x="535718" y="64229"/>
                    </a:cubicBezTo>
                    <a:lnTo>
                      <a:pt x="535718" y="104220"/>
                    </a:lnTo>
                    <a:cubicBezTo>
                      <a:pt x="535718" y="121255"/>
                      <a:pt x="528951" y="137592"/>
                      <a:pt x="516906" y="149637"/>
                    </a:cubicBezTo>
                    <a:cubicBezTo>
                      <a:pt x="504861" y="161682"/>
                      <a:pt x="488524" y="168449"/>
                      <a:pt x="471490" y="168449"/>
                    </a:cubicBezTo>
                    <a:lnTo>
                      <a:pt x="64229" y="168449"/>
                    </a:lnTo>
                    <a:cubicBezTo>
                      <a:pt x="47194" y="168449"/>
                      <a:pt x="30857" y="161682"/>
                      <a:pt x="18812" y="149637"/>
                    </a:cubicBezTo>
                    <a:cubicBezTo>
                      <a:pt x="6767" y="137592"/>
                      <a:pt x="0" y="121255"/>
                      <a:pt x="0" y="104220"/>
                    </a:cubicBezTo>
                    <a:lnTo>
                      <a:pt x="0" y="64229"/>
                    </a:lnTo>
                    <a:cubicBezTo>
                      <a:pt x="0" y="47194"/>
                      <a:pt x="6767" y="30857"/>
                      <a:pt x="18812" y="18812"/>
                    </a:cubicBezTo>
                    <a:cubicBezTo>
                      <a:pt x="30857" y="6767"/>
                      <a:pt x="47194" y="0"/>
                      <a:pt x="64229" y="0"/>
                    </a:cubicBezTo>
                    <a:close/>
                  </a:path>
                </a:pathLst>
              </a:custGeom>
              <a:solidFill>
                <a:srgbClr val="FF6D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-19050"/>
                <a:ext cx="535718" cy="18749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Pre-Process</a:t>
                </a: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3926711" y="1362037"/>
              <a:ext cx="1693193" cy="743217"/>
              <a:chOff x="0" y="0"/>
              <a:chExt cx="526326" cy="231028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526326" cy="231028"/>
              </a:xfrm>
              <a:custGeom>
                <a:avLst/>
                <a:gdLst/>
                <a:ahLst/>
                <a:cxnLst/>
                <a:rect r="r" b="b" t="t" l="l"/>
                <a:pathLst>
                  <a:path h="231028" w="526326">
                    <a:moveTo>
                      <a:pt x="65375" y="0"/>
                    </a:moveTo>
                    <a:lnTo>
                      <a:pt x="460951" y="0"/>
                    </a:lnTo>
                    <a:cubicBezTo>
                      <a:pt x="478289" y="0"/>
                      <a:pt x="494918" y="6888"/>
                      <a:pt x="507178" y="19148"/>
                    </a:cubicBezTo>
                    <a:cubicBezTo>
                      <a:pt x="519438" y="31408"/>
                      <a:pt x="526326" y="48036"/>
                      <a:pt x="526326" y="65375"/>
                    </a:cubicBezTo>
                    <a:lnTo>
                      <a:pt x="526326" y="165653"/>
                    </a:lnTo>
                    <a:cubicBezTo>
                      <a:pt x="526326" y="182991"/>
                      <a:pt x="519438" y="199619"/>
                      <a:pt x="507178" y="211880"/>
                    </a:cubicBezTo>
                    <a:cubicBezTo>
                      <a:pt x="494918" y="224140"/>
                      <a:pt x="478289" y="231028"/>
                      <a:pt x="460951" y="231028"/>
                    </a:cubicBezTo>
                    <a:lnTo>
                      <a:pt x="65375" y="231028"/>
                    </a:lnTo>
                    <a:cubicBezTo>
                      <a:pt x="48036" y="231028"/>
                      <a:pt x="31408" y="224140"/>
                      <a:pt x="19148" y="211880"/>
                    </a:cubicBezTo>
                    <a:cubicBezTo>
                      <a:pt x="6888" y="199619"/>
                      <a:pt x="0" y="182991"/>
                      <a:pt x="0" y="165653"/>
                    </a:cubicBezTo>
                    <a:lnTo>
                      <a:pt x="0" y="65375"/>
                    </a:lnTo>
                    <a:cubicBezTo>
                      <a:pt x="0" y="48036"/>
                      <a:pt x="6888" y="31408"/>
                      <a:pt x="19148" y="19148"/>
                    </a:cubicBezTo>
                    <a:cubicBezTo>
                      <a:pt x="31408" y="6888"/>
                      <a:pt x="48036" y="0"/>
                      <a:pt x="65375" y="0"/>
                    </a:cubicBezTo>
                    <a:close/>
                  </a:path>
                </a:pathLst>
              </a:custGeom>
              <a:solidFill>
                <a:srgbClr val="FFBD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19050"/>
                <a:ext cx="526326" cy="2500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Facial Key</a:t>
                </a:r>
              </a:p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Regions</a:t>
                </a: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6990246" y="1127265"/>
              <a:ext cx="1510676" cy="469544"/>
              <a:chOff x="0" y="0"/>
              <a:chExt cx="469591" cy="145957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469591" cy="145957"/>
              </a:xfrm>
              <a:custGeom>
                <a:avLst/>
                <a:gdLst/>
                <a:ahLst/>
                <a:cxnLst/>
                <a:rect r="r" b="b" t="t" l="l"/>
                <a:pathLst>
                  <a:path h="145957" w="469591">
                    <a:moveTo>
                      <a:pt x="72978" y="0"/>
                    </a:moveTo>
                    <a:lnTo>
                      <a:pt x="396612" y="0"/>
                    </a:lnTo>
                    <a:cubicBezTo>
                      <a:pt x="415967" y="0"/>
                      <a:pt x="434530" y="7689"/>
                      <a:pt x="448216" y="21375"/>
                    </a:cubicBezTo>
                    <a:cubicBezTo>
                      <a:pt x="461902" y="35061"/>
                      <a:pt x="469591" y="53623"/>
                      <a:pt x="469591" y="72978"/>
                    </a:cubicBezTo>
                    <a:lnTo>
                      <a:pt x="469591" y="72978"/>
                    </a:lnTo>
                    <a:cubicBezTo>
                      <a:pt x="469591" y="92334"/>
                      <a:pt x="461902" y="110896"/>
                      <a:pt x="448216" y="124582"/>
                    </a:cubicBezTo>
                    <a:cubicBezTo>
                      <a:pt x="434530" y="138268"/>
                      <a:pt x="415967" y="145957"/>
                      <a:pt x="396612" y="145957"/>
                    </a:cubicBezTo>
                    <a:lnTo>
                      <a:pt x="72978" y="145957"/>
                    </a:lnTo>
                    <a:cubicBezTo>
                      <a:pt x="53623" y="145957"/>
                      <a:pt x="35061" y="138268"/>
                      <a:pt x="21375" y="124582"/>
                    </a:cubicBezTo>
                    <a:cubicBezTo>
                      <a:pt x="7689" y="110896"/>
                      <a:pt x="0" y="92334"/>
                      <a:pt x="0" y="72978"/>
                    </a:cubicBezTo>
                    <a:lnTo>
                      <a:pt x="0" y="72978"/>
                    </a:lnTo>
                    <a:cubicBezTo>
                      <a:pt x="0" y="53623"/>
                      <a:pt x="7689" y="35061"/>
                      <a:pt x="21375" y="21375"/>
                    </a:cubicBezTo>
                    <a:cubicBezTo>
                      <a:pt x="35061" y="7689"/>
                      <a:pt x="53623" y="0"/>
                      <a:pt x="72978" y="0"/>
                    </a:cubicBezTo>
                    <a:close/>
                  </a:path>
                </a:pathLst>
              </a:custGeom>
              <a:solidFill>
                <a:srgbClr val="FF91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0" y="-19050"/>
                <a:ext cx="469591" cy="1650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Eye Closure</a:t>
                </a: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1041112" y="2286914"/>
              <a:ext cx="1723409" cy="510142"/>
              <a:chOff x="0" y="0"/>
              <a:chExt cx="535718" cy="158577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535718" cy="158577"/>
              </a:xfrm>
              <a:custGeom>
                <a:avLst/>
                <a:gdLst/>
                <a:ahLst/>
                <a:cxnLst/>
                <a:rect r="r" b="b" t="t" l="l"/>
                <a:pathLst>
                  <a:path h="158577" w="535718">
                    <a:moveTo>
                      <a:pt x="64229" y="0"/>
                    </a:moveTo>
                    <a:lnTo>
                      <a:pt x="471490" y="0"/>
                    </a:lnTo>
                    <a:cubicBezTo>
                      <a:pt x="488524" y="0"/>
                      <a:pt x="504861" y="6767"/>
                      <a:pt x="516906" y="18812"/>
                    </a:cubicBezTo>
                    <a:cubicBezTo>
                      <a:pt x="528951" y="30857"/>
                      <a:pt x="535718" y="47194"/>
                      <a:pt x="535718" y="64229"/>
                    </a:cubicBezTo>
                    <a:lnTo>
                      <a:pt x="535718" y="94348"/>
                    </a:lnTo>
                    <a:cubicBezTo>
                      <a:pt x="535718" y="129820"/>
                      <a:pt x="506962" y="158577"/>
                      <a:pt x="471490" y="158577"/>
                    </a:cubicBezTo>
                    <a:lnTo>
                      <a:pt x="64229" y="158577"/>
                    </a:lnTo>
                    <a:cubicBezTo>
                      <a:pt x="47194" y="158577"/>
                      <a:pt x="30857" y="151810"/>
                      <a:pt x="18812" y="139764"/>
                    </a:cubicBezTo>
                    <a:cubicBezTo>
                      <a:pt x="6767" y="127719"/>
                      <a:pt x="0" y="111382"/>
                      <a:pt x="0" y="94348"/>
                    </a:cubicBezTo>
                    <a:lnTo>
                      <a:pt x="0" y="64229"/>
                    </a:lnTo>
                    <a:cubicBezTo>
                      <a:pt x="0" y="47194"/>
                      <a:pt x="6767" y="30857"/>
                      <a:pt x="18812" y="18812"/>
                    </a:cubicBezTo>
                    <a:cubicBezTo>
                      <a:pt x="30857" y="6767"/>
                      <a:pt x="47194" y="0"/>
                      <a:pt x="64229" y="0"/>
                    </a:cubicBezTo>
                    <a:close/>
                  </a:path>
                </a:pathLst>
              </a:custGeom>
              <a:solidFill>
                <a:srgbClr val="FF6D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0" y="-19050"/>
                <a:ext cx="535718" cy="1776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MCNN-KCF</a:t>
                </a:r>
              </a:p>
            </p:txBody>
          </p:sp>
        </p:grpSp>
        <p:grpSp>
          <p:nvGrpSpPr>
            <p:cNvPr name="Group 75" id="75"/>
            <p:cNvGrpSpPr/>
            <p:nvPr/>
          </p:nvGrpSpPr>
          <p:grpSpPr>
            <a:xfrm rot="-5400000">
              <a:off x="3622313" y="3137300"/>
              <a:ext cx="1510676" cy="525037"/>
              <a:chOff x="0" y="0"/>
              <a:chExt cx="469591" cy="163207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469591" cy="163207"/>
              </a:xfrm>
              <a:custGeom>
                <a:avLst/>
                <a:gdLst/>
                <a:ahLst/>
                <a:cxnLst/>
                <a:rect r="r" b="b" t="t" l="l"/>
                <a:pathLst>
                  <a:path h="163207" w="469591">
                    <a:moveTo>
                      <a:pt x="73273" y="0"/>
                    </a:moveTo>
                    <a:lnTo>
                      <a:pt x="396317" y="0"/>
                    </a:lnTo>
                    <a:cubicBezTo>
                      <a:pt x="415750" y="0"/>
                      <a:pt x="434388" y="7720"/>
                      <a:pt x="448129" y="21461"/>
                    </a:cubicBezTo>
                    <a:cubicBezTo>
                      <a:pt x="461871" y="35203"/>
                      <a:pt x="469591" y="53840"/>
                      <a:pt x="469591" y="73273"/>
                    </a:cubicBezTo>
                    <a:lnTo>
                      <a:pt x="469591" y="89933"/>
                    </a:lnTo>
                    <a:cubicBezTo>
                      <a:pt x="469591" y="109367"/>
                      <a:pt x="461871" y="128004"/>
                      <a:pt x="448129" y="141745"/>
                    </a:cubicBezTo>
                    <a:cubicBezTo>
                      <a:pt x="434388" y="155487"/>
                      <a:pt x="415750" y="163207"/>
                      <a:pt x="396317" y="163207"/>
                    </a:cubicBezTo>
                    <a:lnTo>
                      <a:pt x="73273" y="163207"/>
                    </a:lnTo>
                    <a:cubicBezTo>
                      <a:pt x="53840" y="163207"/>
                      <a:pt x="35203" y="155487"/>
                      <a:pt x="21461" y="141745"/>
                    </a:cubicBezTo>
                    <a:cubicBezTo>
                      <a:pt x="7720" y="128004"/>
                      <a:pt x="0" y="109367"/>
                      <a:pt x="0" y="89933"/>
                    </a:cubicBezTo>
                    <a:lnTo>
                      <a:pt x="0" y="73273"/>
                    </a:lnTo>
                    <a:cubicBezTo>
                      <a:pt x="0" y="53840"/>
                      <a:pt x="7720" y="35203"/>
                      <a:pt x="21461" y="21461"/>
                    </a:cubicBezTo>
                    <a:cubicBezTo>
                      <a:pt x="35203" y="7720"/>
                      <a:pt x="53840" y="0"/>
                      <a:pt x="73273" y="0"/>
                    </a:cubicBezTo>
                    <a:close/>
                  </a:path>
                </a:pathLst>
              </a:custGeom>
              <a:solidFill>
                <a:srgbClr val="FFBD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19050"/>
                <a:ext cx="469591" cy="1822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Eyes</a:t>
                </a: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6990246" y="1840294"/>
              <a:ext cx="1510676" cy="446620"/>
              <a:chOff x="0" y="0"/>
              <a:chExt cx="469591" cy="138831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469591" cy="138831"/>
              </a:xfrm>
              <a:custGeom>
                <a:avLst/>
                <a:gdLst/>
                <a:ahLst/>
                <a:cxnLst/>
                <a:rect r="r" b="b" t="t" l="l"/>
                <a:pathLst>
                  <a:path h="138831" w="469591">
                    <a:moveTo>
                      <a:pt x="69416" y="0"/>
                    </a:moveTo>
                    <a:lnTo>
                      <a:pt x="400175" y="0"/>
                    </a:lnTo>
                    <a:cubicBezTo>
                      <a:pt x="438512" y="0"/>
                      <a:pt x="469591" y="31078"/>
                      <a:pt x="469591" y="69416"/>
                    </a:cubicBezTo>
                    <a:lnTo>
                      <a:pt x="469591" y="69416"/>
                    </a:lnTo>
                    <a:cubicBezTo>
                      <a:pt x="469591" y="87826"/>
                      <a:pt x="462277" y="105482"/>
                      <a:pt x="449259" y="118500"/>
                    </a:cubicBezTo>
                    <a:cubicBezTo>
                      <a:pt x="436241" y="131518"/>
                      <a:pt x="418585" y="138831"/>
                      <a:pt x="400175" y="138831"/>
                    </a:cubicBezTo>
                    <a:lnTo>
                      <a:pt x="69416" y="138831"/>
                    </a:lnTo>
                    <a:cubicBezTo>
                      <a:pt x="31078" y="138831"/>
                      <a:pt x="0" y="107753"/>
                      <a:pt x="0" y="69416"/>
                    </a:cubicBezTo>
                    <a:lnTo>
                      <a:pt x="0" y="69416"/>
                    </a:lnTo>
                    <a:cubicBezTo>
                      <a:pt x="0" y="31078"/>
                      <a:pt x="31078" y="0"/>
                      <a:pt x="69416" y="0"/>
                    </a:cubicBezTo>
                    <a:close/>
                  </a:path>
                </a:pathLst>
              </a:custGeom>
              <a:solidFill>
                <a:srgbClr val="FF91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19050"/>
                <a:ext cx="469591" cy="15788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Blinking</a:t>
                </a:r>
              </a:p>
            </p:txBody>
          </p:sp>
        </p:grpSp>
        <p:grpSp>
          <p:nvGrpSpPr>
            <p:cNvPr name="Group 81" id="81"/>
            <p:cNvGrpSpPr/>
            <p:nvPr/>
          </p:nvGrpSpPr>
          <p:grpSpPr>
            <a:xfrm rot="0">
              <a:off x="6990246" y="2507571"/>
              <a:ext cx="1510676" cy="465677"/>
              <a:chOff x="0" y="0"/>
              <a:chExt cx="469591" cy="144755"/>
            </a:xfrm>
          </p:grpSpPr>
          <p:sp>
            <p:nvSpPr>
              <p:cNvPr name="Freeform 82" id="82"/>
              <p:cNvSpPr/>
              <p:nvPr/>
            </p:nvSpPr>
            <p:spPr>
              <a:xfrm flipH="false" flipV="false" rot="0">
                <a:off x="0" y="0"/>
                <a:ext cx="469591" cy="144755"/>
              </a:xfrm>
              <a:custGeom>
                <a:avLst/>
                <a:gdLst/>
                <a:ahLst/>
                <a:cxnLst/>
                <a:rect r="r" b="b" t="t" l="l"/>
                <a:pathLst>
                  <a:path h="144755" w="469591">
                    <a:moveTo>
                      <a:pt x="72377" y="0"/>
                    </a:moveTo>
                    <a:lnTo>
                      <a:pt x="397213" y="0"/>
                    </a:lnTo>
                    <a:cubicBezTo>
                      <a:pt x="416409" y="0"/>
                      <a:pt x="434818" y="7625"/>
                      <a:pt x="448392" y="21199"/>
                    </a:cubicBezTo>
                    <a:cubicBezTo>
                      <a:pt x="461965" y="34772"/>
                      <a:pt x="469591" y="53182"/>
                      <a:pt x="469591" y="72377"/>
                    </a:cubicBezTo>
                    <a:lnTo>
                      <a:pt x="469591" y="72377"/>
                    </a:lnTo>
                    <a:cubicBezTo>
                      <a:pt x="469591" y="91573"/>
                      <a:pt x="461965" y="109982"/>
                      <a:pt x="448392" y="123556"/>
                    </a:cubicBezTo>
                    <a:cubicBezTo>
                      <a:pt x="434818" y="137129"/>
                      <a:pt x="416409" y="144755"/>
                      <a:pt x="397213" y="144755"/>
                    </a:cubicBezTo>
                    <a:lnTo>
                      <a:pt x="72377" y="144755"/>
                    </a:lnTo>
                    <a:cubicBezTo>
                      <a:pt x="53182" y="144755"/>
                      <a:pt x="34772" y="137129"/>
                      <a:pt x="21199" y="123556"/>
                    </a:cubicBezTo>
                    <a:cubicBezTo>
                      <a:pt x="7625" y="109982"/>
                      <a:pt x="0" y="91573"/>
                      <a:pt x="0" y="72377"/>
                    </a:cubicBezTo>
                    <a:lnTo>
                      <a:pt x="0" y="72377"/>
                    </a:lnTo>
                    <a:cubicBezTo>
                      <a:pt x="0" y="53182"/>
                      <a:pt x="7625" y="34772"/>
                      <a:pt x="21199" y="21199"/>
                    </a:cubicBezTo>
                    <a:cubicBezTo>
                      <a:pt x="34772" y="7625"/>
                      <a:pt x="53182" y="0"/>
                      <a:pt x="72377" y="0"/>
                    </a:cubicBezTo>
                    <a:close/>
                  </a:path>
                </a:pathLst>
              </a:custGeom>
              <a:solidFill>
                <a:srgbClr val="FF914D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3" id="83"/>
              <p:cNvSpPr txBox="true"/>
              <p:nvPr/>
            </p:nvSpPr>
            <p:spPr>
              <a:xfrm>
                <a:off x="0" y="-19050"/>
                <a:ext cx="469591" cy="1638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Yawning</a:t>
                </a:r>
              </a:p>
            </p:txBody>
          </p:sp>
        </p:grpSp>
        <p:grpSp>
          <p:nvGrpSpPr>
            <p:cNvPr name="Group 84" id="84"/>
            <p:cNvGrpSpPr/>
            <p:nvPr/>
          </p:nvGrpSpPr>
          <p:grpSpPr>
            <a:xfrm rot="-5400000">
              <a:off x="4506802" y="3156357"/>
              <a:ext cx="1510676" cy="486924"/>
              <a:chOff x="0" y="0"/>
              <a:chExt cx="469591" cy="151359"/>
            </a:xfrm>
          </p:grpSpPr>
          <p:sp>
            <p:nvSpPr>
              <p:cNvPr name="Freeform 85" id="85"/>
              <p:cNvSpPr/>
              <p:nvPr/>
            </p:nvSpPr>
            <p:spPr>
              <a:xfrm flipH="false" flipV="false" rot="0">
                <a:off x="0" y="0"/>
                <a:ext cx="469591" cy="151359"/>
              </a:xfrm>
              <a:custGeom>
                <a:avLst/>
                <a:gdLst/>
                <a:ahLst/>
                <a:cxnLst/>
                <a:rect r="r" b="b" t="t" l="l"/>
                <a:pathLst>
                  <a:path h="151359" w="469591">
                    <a:moveTo>
                      <a:pt x="73273" y="0"/>
                    </a:moveTo>
                    <a:lnTo>
                      <a:pt x="396317" y="0"/>
                    </a:lnTo>
                    <a:cubicBezTo>
                      <a:pt x="415750" y="0"/>
                      <a:pt x="434388" y="7720"/>
                      <a:pt x="448129" y="21461"/>
                    </a:cubicBezTo>
                    <a:cubicBezTo>
                      <a:pt x="461871" y="35203"/>
                      <a:pt x="469591" y="53840"/>
                      <a:pt x="469591" y="73273"/>
                    </a:cubicBezTo>
                    <a:lnTo>
                      <a:pt x="469591" y="78086"/>
                    </a:lnTo>
                    <a:cubicBezTo>
                      <a:pt x="469591" y="97519"/>
                      <a:pt x="461871" y="116157"/>
                      <a:pt x="448129" y="129898"/>
                    </a:cubicBezTo>
                    <a:cubicBezTo>
                      <a:pt x="434388" y="143640"/>
                      <a:pt x="415750" y="151359"/>
                      <a:pt x="396317" y="151359"/>
                    </a:cubicBezTo>
                    <a:lnTo>
                      <a:pt x="73273" y="151359"/>
                    </a:lnTo>
                    <a:cubicBezTo>
                      <a:pt x="53840" y="151359"/>
                      <a:pt x="35203" y="143640"/>
                      <a:pt x="21461" y="129898"/>
                    </a:cubicBezTo>
                    <a:cubicBezTo>
                      <a:pt x="7720" y="116157"/>
                      <a:pt x="0" y="97519"/>
                      <a:pt x="0" y="78086"/>
                    </a:cubicBezTo>
                    <a:lnTo>
                      <a:pt x="0" y="73273"/>
                    </a:lnTo>
                    <a:cubicBezTo>
                      <a:pt x="0" y="53840"/>
                      <a:pt x="7720" y="35203"/>
                      <a:pt x="21461" y="21461"/>
                    </a:cubicBezTo>
                    <a:cubicBezTo>
                      <a:pt x="35203" y="7720"/>
                      <a:pt x="53840" y="0"/>
                      <a:pt x="73273" y="0"/>
                    </a:cubicBezTo>
                    <a:close/>
                  </a:path>
                </a:pathLst>
              </a:custGeom>
              <a:solidFill>
                <a:srgbClr val="FFBD59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6" id="86"/>
              <p:cNvSpPr txBox="true"/>
              <p:nvPr/>
            </p:nvSpPr>
            <p:spPr>
              <a:xfrm>
                <a:off x="0" y="-19050"/>
                <a:ext cx="469591" cy="1704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680"/>
                  </a:lnSpc>
                </a:pPr>
                <a:r>
                  <a:rPr lang="en-US" sz="1200">
                    <a:solidFill>
                      <a:srgbClr val="000000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Mouth</a:t>
                </a:r>
              </a:p>
            </p:txBody>
          </p:sp>
        </p:grpSp>
        <p:sp>
          <p:nvSpPr>
            <p:cNvPr name="AutoShape 87" id="87"/>
            <p:cNvSpPr/>
            <p:nvPr/>
          </p:nvSpPr>
          <p:spPr>
            <a:xfrm flipV="true">
              <a:off x="4377651" y="2105254"/>
              <a:ext cx="395657" cy="539227"/>
            </a:xfrm>
            <a:prstGeom prst="line">
              <a:avLst/>
            </a:prstGeom>
            <a:ln cap="flat" w="54475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8" id="88"/>
            <p:cNvSpPr/>
            <p:nvPr/>
          </p:nvSpPr>
          <p:spPr>
            <a:xfrm flipH="true" flipV="true">
              <a:off x="4773308" y="2105254"/>
              <a:ext cx="488832" cy="539227"/>
            </a:xfrm>
            <a:prstGeom prst="line">
              <a:avLst/>
            </a:prstGeom>
            <a:ln cap="flat" w="54475">
              <a:solidFill>
                <a:srgbClr val="D9D9D9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89" id="89"/>
          <p:cNvSpPr/>
          <p:nvPr/>
        </p:nvSpPr>
        <p:spPr>
          <a:xfrm>
            <a:off x="7633635" y="4334612"/>
            <a:ext cx="2353877" cy="40302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1134647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5709" y="2552440"/>
            <a:ext cx="14630399" cy="646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Driver App captures the driver’s face using the front camera and monitors for signs of fatigue.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trained CNN model runs in real-time to detect closed eyes and yawning.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fall detection sensor monitors sudden device movements or crashes.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detection, the system triggers a loud alert and sends a location message to the Admin App.</a:t>
            </a:r>
          </a:p>
          <a:p>
            <a:pPr algn="l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Admin Dashboard displays driver name, vehicle details, and live status.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78608" y="1209894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5709" y="2690010"/>
            <a:ext cx="14630399" cy="4552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AI-based monitoring using a custom CNN model.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Dual alert system: one for drowsiness, one for accidents.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Android-based mobile apps for both driver and admin.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Automatic location tracking in case of emergency.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Highly scalable for logistics companies and fleet operators.</a:t>
            </a:r>
          </a:p>
          <a:p>
            <a:pPr algn="just" marL="506730" indent="-253365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93% model accuracy in detecting drowsiness.</a:t>
            </a:r>
          </a:p>
          <a:p>
            <a:pPr algn="just" marL="506730" indent="-253365" lvl="1">
              <a:lnSpc>
                <a:spcPts val="50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3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264520" y="937977"/>
            <a:ext cx="12211931" cy="19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350683" y="3227447"/>
            <a:ext cx="14522446" cy="5509200"/>
            <a:chOff x="0" y="0"/>
            <a:chExt cx="19363261" cy="7345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363261" cy="7345600"/>
            </a:xfrm>
            <a:custGeom>
              <a:avLst/>
              <a:gdLst/>
              <a:ahLst/>
              <a:cxnLst/>
              <a:rect r="r" b="b" t="t" l="l"/>
              <a:pathLst>
                <a:path h="7345600" w="19363261">
                  <a:moveTo>
                    <a:pt x="0" y="0"/>
                  </a:moveTo>
                  <a:lnTo>
                    <a:pt x="19363261" y="0"/>
                  </a:lnTo>
                  <a:lnTo>
                    <a:pt x="19363261" y="7345600"/>
                  </a:lnTo>
                  <a:lnTo>
                    <a:pt x="0" y="734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9363261" cy="74313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 marL="506730" indent="-253365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Dependency on camera access and stable lighting for accurate face detection.</a:t>
              </a:r>
            </a:p>
            <a:p>
              <a:pPr algn="l" marL="506730" indent="-253365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Battery and performance drain on mobile devices with continuous monitoring.</a:t>
              </a:r>
            </a:p>
            <a:p>
              <a:pPr algn="l" marL="506730" indent="-253365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Requires driver compliance pto keep the app open during driving.</a:t>
              </a:r>
            </a:p>
            <a:p>
              <a:pPr algn="l" marL="506730" indent="-253365" lvl="1">
                <a:lnSpc>
                  <a:spcPts val="504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Internet/GPS issues may imact real-time location sharing.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549952" y="-6629381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756" y="2189386"/>
            <a:ext cx="7945947" cy="4449731"/>
            <a:chOff x="0" y="0"/>
            <a:chExt cx="10594596" cy="5932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4594" cy="5932932"/>
            </a:xfrm>
            <a:custGeom>
              <a:avLst/>
              <a:gdLst/>
              <a:ahLst/>
              <a:cxnLst/>
              <a:rect r="r" b="b" t="t" l="l"/>
              <a:pathLst>
                <a:path h="5932932" w="10594594">
                  <a:moveTo>
                    <a:pt x="0" y="0"/>
                  </a:moveTo>
                  <a:lnTo>
                    <a:pt x="10594594" y="0"/>
                  </a:lnTo>
                  <a:lnTo>
                    <a:pt x="10594594" y="5932932"/>
                  </a:lnTo>
                  <a:lnTo>
                    <a:pt x="0" y="5932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663116" y="1642307"/>
            <a:ext cx="9130784" cy="97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3"/>
              </a:lnSpc>
            </a:pPr>
            <a:r>
              <a:rPr lang="en-US" sz="566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NAME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94250" y="3142022"/>
            <a:ext cx="12499499" cy="691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1"/>
              </a:lnSpc>
            </a:pPr>
            <a:r>
              <a:rPr lang="en-US" b="true" sz="4220">
                <a:solidFill>
                  <a:srgbClr val="D9D9D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Pushkaraj Potdar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549952" y="-4685052"/>
            <a:ext cx="15357113" cy="19657105"/>
            <a:chOff x="0" y="0"/>
            <a:chExt cx="20476151" cy="26209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" t="0" r="-2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702352" y="-4532652"/>
            <a:ext cx="15357113" cy="19657105"/>
            <a:chOff x="0" y="0"/>
            <a:chExt cx="20476151" cy="262094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476211" cy="26209498"/>
            </a:xfrm>
            <a:custGeom>
              <a:avLst/>
              <a:gdLst/>
              <a:ahLst/>
              <a:cxnLst/>
              <a:rect r="r" b="b" t="t" l="l"/>
              <a:pathLst>
                <a:path h="26209498" w="20476211">
                  <a:moveTo>
                    <a:pt x="0" y="0"/>
                  </a:moveTo>
                  <a:lnTo>
                    <a:pt x="20476211" y="0"/>
                  </a:lnTo>
                  <a:lnTo>
                    <a:pt x="20476211" y="26209498"/>
                  </a:lnTo>
                  <a:lnTo>
                    <a:pt x="0" y="2620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10798857">
            <a:off x="4832696" y="2189493"/>
            <a:ext cx="8590832" cy="4810866"/>
            <a:chOff x="0" y="0"/>
            <a:chExt cx="11454443" cy="6414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54384" cy="6414516"/>
            </a:xfrm>
            <a:custGeom>
              <a:avLst/>
              <a:gdLst/>
              <a:ahLst/>
              <a:cxnLst/>
              <a:rect r="r" b="b" t="t" l="l"/>
              <a:pathLst>
                <a:path h="6414516" w="11454384">
                  <a:moveTo>
                    <a:pt x="0" y="0"/>
                  </a:moveTo>
                  <a:lnTo>
                    <a:pt x="11454384" y="0"/>
                  </a:lnTo>
                  <a:lnTo>
                    <a:pt x="11454384" y="6414516"/>
                  </a:lnTo>
                  <a:lnTo>
                    <a:pt x="0" y="6414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39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26646" y="2150435"/>
            <a:ext cx="11803723" cy="31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39"/>
              </a:lnSpc>
            </a:pPr>
            <a:r>
              <a:rPr lang="en-US" b="true" sz="19014">
                <a:solidFill>
                  <a:srgbClr val="FFFFFF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DAGrp_QM8R0</dc:identifier>
  <dcterms:modified xsi:type="dcterms:W3CDTF">2011-08-01T06:04:30Z</dcterms:modified>
  <cp:revision>1</cp:revision>
  <dc:title>Hack Orbit.pptx</dc:title>
</cp:coreProperties>
</file>